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TDTD한강고딕" charset="1" panose="02000503000000000000"/>
      <p:regular r:id="rId27"/>
    </p:embeddedFont>
    <p:embeddedFont>
      <p:font typeface="윤고딕 Light" charset="1" panose="020B0503000000000000"/>
      <p:regular r:id="rId28"/>
    </p:embeddedFont>
    <p:embeddedFont>
      <p:font typeface="윤고딕" charset="1" panose="020B0503000000000000"/>
      <p:regular r:id="rId29"/>
    </p:embeddedFont>
    <p:embeddedFont>
      <p:font typeface="윤고딕 Semi-Bold" charset="1" panose="020B0603000000000000"/>
      <p:regular r:id="rId30"/>
    </p:embeddedFont>
    <p:embeddedFont>
      <p:font typeface="Montserrat" charset="1" panose="00000500000000000000"/>
      <p:regular r:id="rId31"/>
    </p:embeddedFont>
    <p:embeddedFont>
      <p:font typeface="Montserrat Bold" charset="1" panose="0000080000000000000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700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30372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824304" y="2541737"/>
            <a:ext cx="6735940" cy="1503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 프로젝트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75196" y="4501780"/>
            <a:ext cx="14537608" cy="420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오디오 노이즈 캔슬링 보청기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38983" y="2541737"/>
            <a:ext cx="8746639" cy="1503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요구분석 </a:t>
            </a:r>
            <a:r>
              <a:rPr lang="en-US" sz="86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발표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00221" y="7760783"/>
            <a:ext cx="3912583" cy="365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TEAM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03920" y="8213417"/>
            <a:ext cx="8108884" cy="30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68"/>
              </a:lnSpc>
              <a:spcBef>
                <a:spcPct val="0"/>
              </a:spcBef>
            </a:pPr>
            <a:r>
              <a:rPr lang="en-US" sz="1763">
                <a:solidFill>
                  <a:srgbClr val="545454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서성윤 | 말르체빠 아나스타시아 | 권오송 | 안젤라에밀조세 | 김우휘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71929" y="2022124"/>
            <a:ext cx="7954232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CAPSTONE DESIGN  </a:t>
            </a: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88621" y="1370460"/>
            <a:ext cx="5248366" cy="105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DELIVER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CLEAN AUDIO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4198" y="6802164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777261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689262" y="2784183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UC3 - Deliver Clean Audio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System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39987" y="7002189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Model fails to process audio -&gt; </a:t>
            </a:r>
          </a:p>
          <a:p>
            <a:pPr algn="l">
              <a:lnSpc>
                <a:spcPts val="3013"/>
              </a:lnSpc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go to "Preparation for Deliver Clean Audio" stage.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1341014" y="2878176"/>
            <a:ext cx="5906116" cy="5906116"/>
          </a:xfrm>
          <a:custGeom>
            <a:avLst/>
            <a:gdLst/>
            <a:ahLst/>
            <a:cxnLst/>
            <a:rect r="r" b="b" t="t" l="l"/>
            <a:pathLst>
              <a:path h="5906116" w="5906116">
                <a:moveTo>
                  <a:pt x="0" y="0"/>
                </a:moveTo>
                <a:lnTo>
                  <a:pt x="5906116" y="0"/>
                </a:lnTo>
                <a:lnTo>
                  <a:pt x="5906116" y="5906115"/>
                </a:lnTo>
                <a:lnTo>
                  <a:pt x="0" y="59061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339987" y="8022166"/>
            <a:ext cx="9954085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 receives enhanced audio with reduced background noise and adjusted volume.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5011337"/>
            <a:ext cx="9954085" cy="1905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Captured audio signal is processed by deployed AI model.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Noise reduction and amplification are applied.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Processed clean audio is transmitted to the                                   headphones..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 hears improved audio output.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4030135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Captured audio input available.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Pre-trained and opt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imized AI model deployed on device.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167253" y="6589752"/>
            <a:ext cx="2806640" cy="862973"/>
            <a:chOff x="0" y="0"/>
            <a:chExt cx="739197" cy="2272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39197" cy="227285"/>
            </a:xfrm>
            <a:custGeom>
              <a:avLst/>
              <a:gdLst/>
              <a:ahLst/>
              <a:cxnLst/>
              <a:rect r="r" b="b" t="t" l="l"/>
              <a:pathLst>
                <a:path h="227285" w="739197">
                  <a:moveTo>
                    <a:pt x="0" y="0"/>
                  </a:moveTo>
                  <a:lnTo>
                    <a:pt x="739197" y="0"/>
                  </a:lnTo>
                  <a:lnTo>
                    <a:pt x="739197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739197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745223" y="8669991"/>
            <a:ext cx="466647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Real-Time usage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2434198" y="743957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39987" y="7734341"/>
            <a:ext cx="9954085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Training and test audio data are collected </a:t>
            </a:r>
          </a:p>
          <a:p>
            <a:pPr algn="l">
              <a:lnSpc>
                <a:spcPts val="3014"/>
              </a:lnSpc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and stored in a usable format.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17030" y="3018831"/>
            <a:ext cx="8094670" cy="4429761"/>
          </a:xfrm>
          <a:custGeom>
            <a:avLst/>
            <a:gdLst/>
            <a:ahLst/>
            <a:cxnLst/>
            <a:rect r="r" b="b" t="t" l="l"/>
            <a:pathLst>
              <a:path h="4429761" w="8094670">
                <a:moveTo>
                  <a:pt x="0" y="0"/>
                </a:moveTo>
                <a:lnTo>
                  <a:pt x="8094670" y="0"/>
                </a:lnTo>
                <a:lnTo>
                  <a:pt x="8094670" y="4429760"/>
                </a:lnTo>
                <a:lnTo>
                  <a:pt x="0" y="442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32090" y="1792569"/>
            <a:ext cx="524836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COLLECT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6275365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89262" y="2784183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UC1 - Collect Data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Development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39987" y="4030135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Developers have access to audio sources.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Tools for 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recording and stor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ing audio are ready.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4973237"/>
            <a:ext cx="9954085" cy="1524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Identify sources of audio recordings.                                    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Record or collect existing audio data.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Classify audio as “clean” or “noisy.”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Store the data for model training and testing.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6629820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recordings contain excessive noise, discard or re-record them.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insufficient data is collected, repeat the data collection process.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111306" y="4688799"/>
            <a:ext cx="2806640" cy="862973"/>
            <a:chOff x="0" y="0"/>
            <a:chExt cx="739197" cy="2272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39197" cy="227285"/>
            </a:xfrm>
            <a:custGeom>
              <a:avLst/>
              <a:gdLst/>
              <a:ahLst/>
              <a:cxnLst/>
              <a:rect r="r" b="b" t="t" l="l"/>
              <a:pathLst>
                <a:path h="227285" w="739197">
                  <a:moveTo>
                    <a:pt x="0" y="0"/>
                  </a:moveTo>
                  <a:lnTo>
                    <a:pt x="739197" y="0"/>
                  </a:lnTo>
                  <a:lnTo>
                    <a:pt x="739197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739197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484129" y="7298584"/>
            <a:ext cx="537143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Preparation Phase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2434198" y="832959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39987" y="8565409"/>
            <a:ext cx="9954085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The trained model is capable of reducing noise on audio samples.</a:t>
            </a:r>
          </a:p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Processed audio is generated for evaluation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17030" y="3018831"/>
            <a:ext cx="8094670" cy="4429761"/>
          </a:xfrm>
          <a:custGeom>
            <a:avLst/>
            <a:gdLst/>
            <a:ahLst/>
            <a:cxnLst/>
            <a:rect r="r" b="b" t="t" l="l"/>
            <a:pathLst>
              <a:path h="4429761" w="8094670">
                <a:moveTo>
                  <a:pt x="0" y="0"/>
                </a:moveTo>
                <a:lnTo>
                  <a:pt x="8094670" y="0"/>
                </a:lnTo>
                <a:lnTo>
                  <a:pt x="8094670" y="4429760"/>
                </a:lnTo>
                <a:lnTo>
                  <a:pt x="0" y="442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88621" y="837060"/>
            <a:ext cx="5248366" cy="1590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MODEL </a:t>
            </a:r>
          </a:p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TRAINING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&amp; IMPROVEMENT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6846361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89262" y="2784183"/>
            <a:ext cx="5646034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UC2 - Model Training &amp; Improvement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Development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39987" y="3926672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Training and test data are collected (UC1).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Developers have p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repared code and mo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del algorithms.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4803099"/>
            <a:ext cx="9954085" cy="2286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Implement the code for the model.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Load collected training data.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Train the model using training data.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Apply the trained model to test audio for noise reduction.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Adjust model parameters based on preliminary results                               to optimize performance.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7088907"/>
            <a:ext cx="9954085" cy="1524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the model fails to train properly, adjust hyperparameters or model architecture.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processed audio is unsatisfactory, revisit training                                with additional data or parameter tuning.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932090" y="3379998"/>
            <a:ext cx="3327210" cy="862973"/>
            <a:chOff x="0" y="0"/>
            <a:chExt cx="876302" cy="2272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76302" cy="227285"/>
            </a:xfrm>
            <a:custGeom>
              <a:avLst/>
              <a:gdLst/>
              <a:ahLst/>
              <a:cxnLst/>
              <a:rect r="r" b="b" t="t" l="l"/>
              <a:pathLst>
                <a:path h="227285" w="876302">
                  <a:moveTo>
                    <a:pt x="0" y="0"/>
                  </a:moveTo>
                  <a:lnTo>
                    <a:pt x="876302" y="0"/>
                  </a:lnTo>
                  <a:lnTo>
                    <a:pt x="876302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76302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484129" y="7298584"/>
            <a:ext cx="537143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Preparation Phase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2434198" y="832959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39987" y="8565409"/>
            <a:ext cx="12695571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Quality metrics (PESQ, STOI) are obtained, indicating the effectiveness of the model.</a:t>
            </a:r>
          </a:p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Decision is made whether the model is ready for deployment or needs improvement.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17030" y="3018831"/>
            <a:ext cx="8094670" cy="4429761"/>
          </a:xfrm>
          <a:custGeom>
            <a:avLst/>
            <a:gdLst/>
            <a:ahLst/>
            <a:cxnLst/>
            <a:rect r="r" b="b" t="t" l="l"/>
            <a:pathLst>
              <a:path h="4429761" w="8094670">
                <a:moveTo>
                  <a:pt x="0" y="0"/>
                </a:moveTo>
                <a:lnTo>
                  <a:pt x="8094670" y="0"/>
                </a:lnTo>
                <a:lnTo>
                  <a:pt x="8094670" y="4429760"/>
                </a:lnTo>
                <a:lnTo>
                  <a:pt x="0" y="442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32090" y="1318073"/>
            <a:ext cx="5248366" cy="105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EVALUATE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AUDIO QUALITY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6846361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89262" y="2784183"/>
            <a:ext cx="5646034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UC3 - Evaluate Audio Quality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Development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39987" y="3926672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Model is trained and applied to test audio (UC2).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Test au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dio is avai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lable.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4803099"/>
            <a:ext cx="9954085" cy="1905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Load the original test audio and the test audio                             processed by the trained model.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Compute PESQ and STOI metrics                                                               for both versions of audio.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Analyze the results to determine model performance.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7088907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metrics are below acceptable thresholds, return to UC2                              to retrain or adjust the model.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932090" y="5677680"/>
            <a:ext cx="3327210" cy="862973"/>
            <a:chOff x="0" y="0"/>
            <a:chExt cx="876302" cy="2272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76302" cy="227285"/>
            </a:xfrm>
            <a:custGeom>
              <a:avLst/>
              <a:gdLst/>
              <a:ahLst/>
              <a:cxnLst/>
              <a:rect r="r" b="b" t="t" l="l"/>
              <a:pathLst>
                <a:path h="227285" w="876302">
                  <a:moveTo>
                    <a:pt x="0" y="0"/>
                  </a:moveTo>
                  <a:lnTo>
                    <a:pt x="876302" y="0"/>
                  </a:lnTo>
                  <a:lnTo>
                    <a:pt x="876302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76302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484129" y="7298584"/>
            <a:ext cx="537143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Preparation Phase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2434198" y="832959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39987" y="8565409"/>
            <a:ext cx="12695571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Model is successfully deployed on the device.</a:t>
            </a:r>
          </a:p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Deliver Clean Audio functionality is ready for use by the user.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17030" y="3018831"/>
            <a:ext cx="8094670" cy="4429761"/>
          </a:xfrm>
          <a:custGeom>
            <a:avLst/>
            <a:gdLst/>
            <a:ahLst/>
            <a:cxnLst/>
            <a:rect r="r" b="b" t="t" l="l"/>
            <a:pathLst>
              <a:path h="4429761" w="8094670">
                <a:moveTo>
                  <a:pt x="0" y="0"/>
                </a:moveTo>
                <a:lnTo>
                  <a:pt x="8094670" y="0"/>
                </a:lnTo>
                <a:lnTo>
                  <a:pt x="8094670" y="4429760"/>
                </a:lnTo>
                <a:lnTo>
                  <a:pt x="0" y="442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32090" y="885715"/>
            <a:ext cx="5248366" cy="1590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DEPLOY </a:t>
            </a:r>
          </a:p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OPTIMIZED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MODEL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6846361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89262" y="2784183"/>
            <a:ext cx="5646034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UC4 - Deploy Optimized Model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Development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39987" y="3926672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Model is trained, applied to test audio, and evaluated (UC2 &amp; UC3).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Runtime 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is ready for dep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loyment.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4803099"/>
            <a:ext cx="9954085" cy="2286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Prepare the model for deployment                                                 (conversion, packaging).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Transfer the model to the runtime                                                          device.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Verify correct installation and functionality                                                       of the deployed model.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7088907"/>
            <a:ext cx="9954085" cy="381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deployment fails, fix errors and repeat the deployment process.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84129" y="7298584"/>
            <a:ext cx="537143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Preparation Phase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3932090" y="6440310"/>
            <a:ext cx="3327210" cy="862973"/>
            <a:chOff x="0" y="0"/>
            <a:chExt cx="876302" cy="2272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76302" cy="227285"/>
            </a:xfrm>
            <a:custGeom>
              <a:avLst/>
              <a:gdLst/>
              <a:ahLst/>
              <a:cxnLst/>
              <a:rect r="r" b="b" t="t" l="l"/>
              <a:pathLst>
                <a:path h="227285" w="876302">
                  <a:moveTo>
                    <a:pt x="0" y="0"/>
                  </a:moveTo>
                  <a:lnTo>
                    <a:pt x="876302" y="0"/>
                  </a:lnTo>
                  <a:lnTo>
                    <a:pt x="876302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76302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52888" y="3471701"/>
            <a:ext cx="2329709" cy="104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TECH STACK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450707" y="2714529"/>
            <a:ext cx="15234471" cy="6543771"/>
            <a:chOff x="0" y="0"/>
            <a:chExt cx="3172766" cy="136282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2766" cy="1362821"/>
            </a:xfrm>
            <a:custGeom>
              <a:avLst/>
              <a:gdLst/>
              <a:ahLst/>
              <a:cxnLst/>
              <a:rect r="r" b="b" t="t" l="l"/>
              <a:pathLst>
                <a:path h="1362821" w="3172766">
                  <a:moveTo>
                    <a:pt x="0" y="0"/>
                  </a:moveTo>
                  <a:lnTo>
                    <a:pt x="3172766" y="0"/>
                  </a:lnTo>
                  <a:lnTo>
                    <a:pt x="3172766" y="1362821"/>
                  </a:lnTo>
                  <a:lnTo>
                    <a:pt x="0" y="136282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172766" cy="1400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875196" y="3395501"/>
            <a:ext cx="15268930" cy="13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마이크로칩 없어 모델을 배포할 수 없음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+ 이 프로토타입을 이용하여 컴퓨터에 케이블로 연결하여 잡음이 오디오 녹음 진행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549370" y="2710747"/>
            <a:ext cx="651653" cy="760954"/>
          </a:xfrm>
          <a:custGeom>
            <a:avLst/>
            <a:gdLst/>
            <a:ahLst/>
            <a:cxnLst/>
            <a:rect r="r" b="b" t="t" l="l"/>
            <a:pathLst>
              <a:path h="760954" w="651653">
                <a:moveTo>
                  <a:pt x="0" y="0"/>
                </a:moveTo>
                <a:lnTo>
                  <a:pt x="651653" y="0"/>
                </a:lnTo>
                <a:lnTo>
                  <a:pt x="651653" y="760954"/>
                </a:lnTo>
                <a:lnTo>
                  <a:pt x="0" y="7609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진행상황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53196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PROGRESS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50707" y="2712369"/>
            <a:ext cx="19158666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First prototype of the hearing aid - done!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50707" y="4852570"/>
            <a:ext cx="1683729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Data Collection - done!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75196" y="5535702"/>
            <a:ext cx="15268930" cy="13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- 130 min audio data collected (if needed - collect more)</a:t>
            </a:r>
          </a:p>
          <a:p>
            <a:pPr algn="l" marL="690885" indent="-345443" lvl="1">
              <a:lnSpc>
                <a:spcPts val="5792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about 100min - AIHub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75196" y="7030871"/>
            <a:ext cx="15268930" cy="66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Clean/Noisy WAV format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75196" y="7802140"/>
            <a:ext cx="15268930" cy="66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Storage: Google Drive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549370" y="4850948"/>
            <a:ext cx="651653" cy="760954"/>
          </a:xfrm>
          <a:custGeom>
            <a:avLst/>
            <a:gdLst/>
            <a:ahLst/>
            <a:cxnLst/>
            <a:rect r="r" b="b" t="t" l="l"/>
            <a:pathLst>
              <a:path h="760954" w="651653">
                <a:moveTo>
                  <a:pt x="0" y="0"/>
                </a:moveTo>
                <a:lnTo>
                  <a:pt x="651653" y="0"/>
                </a:lnTo>
                <a:lnTo>
                  <a:pt x="651653" y="760954"/>
                </a:lnTo>
                <a:lnTo>
                  <a:pt x="0" y="7609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52888" y="3471701"/>
            <a:ext cx="2329709" cy="104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TECH STACK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450707" y="2714529"/>
            <a:ext cx="15234471" cy="6543771"/>
            <a:chOff x="0" y="0"/>
            <a:chExt cx="3172766" cy="136282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2766" cy="1362821"/>
            </a:xfrm>
            <a:custGeom>
              <a:avLst/>
              <a:gdLst/>
              <a:ahLst/>
              <a:cxnLst/>
              <a:rect r="r" b="b" t="t" l="l"/>
              <a:pathLst>
                <a:path h="1362821" w="3172766">
                  <a:moveTo>
                    <a:pt x="0" y="0"/>
                  </a:moveTo>
                  <a:lnTo>
                    <a:pt x="3172766" y="0"/>
                  </a:lnTo>
                  <a:lnTo>
                    <a:pt x="3172766" y="1362821"/>
                  </a:lnTo>
                  <a:lnTo>
                    <a:pt x="0" y="136282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172766" cy="1400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진행상황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53196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PROGRESS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75382" y="3395501"/>
            <a:ext cx="16052212" cy="5067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Teacher Model: MetricGAN+ (in process)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Student Model: PNNoisy (not started yet)</a:t>
            </a:r>
          </a:p>
          <a:p>
            <a:pPr algn="l">
              <a:lnSpc>
                <a:spcPts val="5792"/>
              </a:lnSpc>
            </a:pPr>
            <a:r>
              <a:rPr lang="en-US" sz="32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PROGRAMMING: </a:t>
            </a: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</a:p>
          <a:p>
            <a:pPr algn="l">
              <a:lnSpc>
                <a:spcPts val="5792"/>
              </a:lnSpc>
            </a:pPr>
            <a:r>
              <a:rPr lang="en-US" sz="32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FRAMEWORKS: </a:t>
            </a: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TensorFlow</a:t>
            </a:r>
          </a:p>
          <a:p>
            <a:pPr algn="l">
              <a:lnSpc>
                <a:spcPts val="5792"/>
              </a:lnSpc>
            </a:pPr>
            <a:r>
              <a:rPr lang="en-US" sz="32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AUDIO PROCESSING:</a:t>
            </a: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librosa, soundfile, numpy libraries</a:t>
            </a:r>
          </a:p>
          <a:p>
            <a:pPr algn="l">
              <a:lnSpc>
                <a:spcPts val="5792"/>
              </a:lnSpc>
            </a:pPr>
            <a:r>
              <a:rPr lang="en-US" sz="32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EVALUATION: </a:t>
            </a: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PESQ, STOI (+ PSNR)</a:t>
            </a:r>
          </a:p>
          <a:p>
            <a:pPr algn="l">
              <a:lnSpc>
                <a:spcPts val="5792"/>
              </a:lnSpc>
            </a:pPr>
            <a:r>
              <a:rPr lang="en-US" sz="32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DEPLOYMENT TOOLS:</a:t>
            </a: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TensorFlow Lite (Post-training quantization)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260367" y="2653246"/>
            <a:ext cx="4367004" cy="1096655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450707" y="2712369"/>
            <a:ext cx="1744978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Model development - in process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52888" y="3471701"/>
            <a:ext cx="2329709" cy="104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TECH STACK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76300" y="2644640"/>
            <a:ext cx="5511800" cy="2687041"/>
            <a:chOff x="0" y="0"/>
            <a:chExt cx="1519602" cy="7408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19602" cy="740816"/>
            </a:xfrm>
            <a:custGeom>
              <a:avLst/>
              <a:gdLst/>
              <a:ahLst/>
              <a:cxnLst/>
              <a:rect r="r" b="b" t="t" l="l"/>
              <a:pathLst>
                <a:path h="740816" w="1519602">
                  <a:moveTo>
                    <a:pt x="759801" y="0"/>
                  </a:moveTo>
                  <a:cubicBezTo>
                    <a:pt x="340174" y="0"/>
                    <a:pt x="0" y="165837"/>
                    <a:pt x="0" y="370408"/>
                  </a:cubicBezTo>
                  <a:cubicBezTo>
                    <a:pt x="0" y="574979"/>
                    <a:pt x="340174" y="740816"/>
                    <a:pt x="759801" y="740816"/>
                  </a:cubicBezTo>
                  <a:cubicBezTo>
                    <a:pt x="1179427" y="740816"/>
                    <a:pt x="1519602" y="574979"/>
                    <a:pt x="1519602" y="370408"/>
                  </a:cubicBezTo>
                  <a:cubicBezTo>
                    <a:pt x="1519602" y="165837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42463" y="31352"/>
              <a:ext cx="1234677" cy="6400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76300" y="3994943"/>
            <a:ext cx="5511800" cy="5578740"/>
            <a:chOff x="0" y="0"/>
            <a:chExt cx="1147900" cy="11618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47900" cy="1161841"/>
            </a:xfrm>
            <a:custGeom>
              <a:avLst/>
              <a:gdLst/>
              <a:ahLst/>
              <a:cxnLst/>
              <a:rect r="r" b="b" t="t" l="l"/>
              <a:pathLst>
                <a:path h="1161841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1841"/>
                  </a:lnTo>
                  <a:lnTo>
                    <a:pt x="0" y="116184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147900" cy="11999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388100" y="2644640"/>
            <a:ext cx="5511800" cy="2736177"/>
            <a:chOff x="0" y="0"/>
            <a:chExt cx="1519602" cy="7543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388100" y="3988160"/>
            <a:ext cx="5511800" cy="5585523"/>
            <a:chOff x="0" y="0"/>
            <a:chExt cx="1147900" cy="11632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7900" cy="1163254"/>
            </a:xfrm>
            <a:custGeom>
              <a:avLst/>
              <a:gdLst/>
              <a:ahLst/>
              <a:cxnLst/>
              <a:rect r="r" b="b" t="t" l="l"/>
              <a:pathLst>
                <a:path h="1163254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3254"/>
                  </a:lnTo>
                  <a:lnTo>
                    <a:pt x="0" y="1163254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47900" cy="1201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899900" y="2644640"/>
            <a:ext cx="5511800" cy="2736177"/>
            <a:chOff x="0" y="0"/>
            <a:chExt cx="1519602" cy="7543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899900" y="4012729"/>
            <a:ext cx="5511800" cy="5560955"/>
            <a:chOff x="0" y="0"/>
            <a:chExt cx="1147900" cy="115813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47900" cy="1158137"/>
            </a:xfrm>
            <a:custGeom>
              <a:avLst/>
              <a:gdLst/>
              <a:ahLst/>
              <a:cxnLst/>
              <a:rect r="r" b="b" t="t" l="l"/>
              <a:pathLst>
                <a:path h="1158137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58137"/>
                  </a:lnTo>
                  <a:lnTo>
                    <a:pt x="0" y="115813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147900" cy="11962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28158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문제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이슈사항 및 해결방안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310854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ISSUES &amp; SOLUTIONS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276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결과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8394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해결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54516" y="4327684"/>
            <a:ext cx="7939354" cy="65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6" indent="-334648" lvl="1">
              <a:lnSpc>
                <a:spcPts val="5611"/>
              </a:lnSpc>
              <a:buAutoNum type="arabicPeriod" startAt="1"/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MetricGAN+ 너무 무거움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544913" y="4337209"/>
            <a:ext cx="5765941" cy="13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학습과 배포를 위해 단일 모델 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사용 </a:t>
            </a:r>
            <a:r>
              <a:rPr lang="en-US" b="true" sz="32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불가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076919" y="4327684"/>
            <a:ext cx="5756788" cy="2064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Distillation 사용</a:t>
            </a:r>
          </a:p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teacher(MetricGAN+) → student (PNNoisy)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52888" y="3471701"/>
            <a:ext cx="2329709" cy="104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TECH STACK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76300" y="2644640"/>
            <a:ext cx="5511800" cy="2687041"/>
            <a:chOff x="0" y="0"/>
            <a:chExt cx="1519602" cy="7408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19602" cy="740816"/>
            </a:xfrm>
            <a:custGeom>
              <a:avLst/>
              <a:gdLst/>
              <a:ahLst/>
              <a:cxnLst/>
              <a:rect r="r" b="b" t="t" l="l"/>
              <a:pathLst>
                <a:path h="740816" w="1519602">
                  <a:moveTo>
                    <a:pt x="759801" y="0"/>
                  </a:moveTo>
                  <a:cubicBezTo>
                    <a:pt x="340174" y="0"/>
                    <a:pt x="0" y="165837"/>
                    <a:pt x="0" y="370408"/>
                  </a:cubicBezTo>
                  <a:cubicBezTo>
                    <a:pt x="0" y="574979"/>
                    <a:pt x="340174" y="740816"/>
                    <a:pt x="759801" y="740816"/>
                  </a:cubicBezTo>
                  <a:cubicBezTo>
                    <a:pt x="1179427" y="740816"/>
                    <a:pt x="1519602" y="574979"/>
                    <a:pt x="1519602" y="370408"/>
                  </a:cubicBezTo>
                  <a:cubicBezTo>
                    <a:pt x="1519602" y="165837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42463" y="31352"/>
              <a:ext cx="1234677" cy="6400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76300" y="3994943"/>
            <a:ext cx="5511800" cy="5578740"/>
            <a:chOff x="0" y="0"/>
            <a:chExt cx="1147900" cy="11618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47900" cy="1161841"/>
            </a:xfrm>
            <a:custGeom>
              <a:avLst/>
              <a:gdLst/>
              <a:ahLst/>
              <a:cxnLst/>
              <a:rect r="r" b="b" t="t" l="l"/>
              <a:pathLst>
                <a:path h="1161841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1841"/>
                  </a:lnTo>
                  <a:lnTo>
                    <a:pt x="0" y="116184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147900" cy="11999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388100" y="2644640"/>
            <a:ext cx="5511800" cy="2736177"/>
            <a:chOff x="0" y="0"/>
            <a:chExt cx="1519602" cy="7543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388100" y="3988160"/>
            <a:ext cx="5511800" cy="5585523"/>
            <a:chOff x="0" y="0"/>
            <a:chExt cx="1147900" cy="11632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7900" cy="1163254"/>
            </a:xfrm>
            <a:custGeom>
              <a:avLst/>
              <a:gdLst/>
              <a:ahLst/>
              <a:cxnLst/>
              <a:rect r="r" b="b" t="t" l="l"/>
              <a:pathLst>
                <a:path h="1163254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3254"/>
                  </a:lnTo>
                  <a:lnTo>
                    <a:pt x="0" y="1163254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47900" cy="1201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899900" y="2644640"/>
            <a:ext cx="5511800" cy="2736177"/>
            <a:chOff x="0" y="0"/>
            <a:chExt cx="1519602" cy="7543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899900" y="4012729"/>
            <a:ext cx="5511800" cy="5560955"/>
            <a:chOff x="0" y="0"/>
            <a:chExt cx="1147900" cy="115813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47900" cy="1158137"/>
            </a:xfrm>
            <a:custGeom>
              <a:avLst/>
              <a:gdLst/>
              <a:ahLst/>
              <a:cxnLst/>
              <a:rect r="r" b="b" t="t" l="l"/>
              <a:pathLst>
                <a:path h="1158137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58137"/>
                  </a:lnTo>
                  <a:lnTo>
                    <a:pt x="0" y="115813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147900" cy="11962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28158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문제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이슈사항 및 해결방안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310854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ISSUES &amp; SOLUTIONS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276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결과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8394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해결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92304" y="4322056"/>
            <a:ext cx="5214821" cy="136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2. 오디오 데이터 다양성과  양에 대한 불확실성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544913" y="4337209"/>
            <a:ext cx="5165425" cy="13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학습을 위해 충분한 양과 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다양성이 </a:t>
            </a:r>
            <a:r>
              <a:rPr lang="en-US" b="true" sz="32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필요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076919" y="4327684"/>
            <a:ext cx="5182381" cy="2064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긴 세션 (~2시간) 녹음; </a:t>
            </a:r>
          </a:p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진행 상황 모니터링; </a:t>
            </a:r>
          </a:p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필요 시 데이터 증강 적용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52888" y="3471701"/>
            <a:ext cx="2329709" cy="104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TECH STACK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76300" y="2644640"/>
            <a:ext cx="5511800" cy="2687041"/>
            <a:chOff x="0" y="0"/>
            <a:chExt cx="1519602" cy="7408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19602" cy="740816"/>
            </a:xfrm>
            <a:custGeom>
              <a:avLst/>
              <a:gdLst/>
              <a:ahLst/>
              <a:cxnLst/>
              <a:rect r="r" b="b" t="t" l="l"/>
              <a:pathLst>
                <a:path h="740816" w="1519602">
                  <a:moveTo>
                    <a:pt x="759801" y="0"/>
                  </a:moveTo>
                  <a:cubicBezTo>
                    <a:pt x="340174" y="0"/>
                    <a:pt x="0" y="165837"/>
                    <a:pt x="0" y="370408"/>
                  </a:cubicBezTo>
                  <a:cubicBezTo>
                    <a:pt x="0" y="574979"/>
                    <a:pt x="340174" y="740816"/>
                    <a:pt x="759801" y="740816"/>
                  </a:cubicBezTo>
                  <a:cubicBezTo>
                    <a:pt x="1179427" y="740816"/>
                    <a:pt x="1519602" y="574979"/>
                    <a:pt x="1519602" y="370408"/>
                  </a:cubicBezTo>
                  <a:cubicBezTo>
                    <a:pt x="1519602" y="165837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42463" y="31352"/>
              <a:ext cx="1234677" cy="6400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76300" y="3994943"/>
            <a:ext cx="5511800" cy="5578740"/>
            <a:chOff x="0" y="0"/>
            <a:chExt cx="1147900" cy="11618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47900" cy="1161841"/>
            </a:xfrm>
            <a:custGeom>
              <a:avLst/>
              <a:gdLst/>
              <a:ahLst/>
              <a:cxnLst/>
              <a:rect r="r" b="b" t="t" l="l"/>
              <a:pathLst>
                <a:path h="1161841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1841"/>
                  </a:lnTo>
                  <a:lnTo>
                    <a:pt x="0" y="116184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147900" cy="11999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388100" y="2644640"/>
            <a:ext cx="5511800" cy="2736177"/>
            <a:chOff x="0" y="0"/>
            <a:chExt cx="1519602" cy="7543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388100" y="3988160"/>
            <a:ext cx="5511800" cy="5585523"/>
            <a:chOff x="0" y="0"/>
            <a:chExt cx="1147900" cy="11632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7900" cy="1163254"/>
            </a:xfrm>
            <a:custGeom>
              <a:avLst/>
              <a:gdLst/>
              <a:ahLst/>
              <a:cxnLst/>
              <a:rect r="r" b="b" t="t" l="l"/>
              <a:pathLst>
                <a:path h="1163254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63254"/>
                  </a:lnTo>
                  <a:lnTo>
                    <a:pt x="0" y="1163254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47900" cy="1201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899900" y="2644640"/>
            <a:ext cx="5511800" cy="2736177"/>
            <a:chOff x="0" y="0"/>
            <a:chExt cx="1519602" cy="7543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19602" cy="754363"/>
            </a:xfrm>
            <a:custGeom>
              <a:avLst/>
              <a:gdLst/>
              <a:ahLst/>
              <a:cxnLst/>
              <a:rect r="r" b="b" t="t" l="l"/>
              <a:pathLst>
                <a:path h="754363" w="1519602">
                  <a:moveTo>
                    <a:pt x="759801" y="0"/>
                  </a:moveTo>
                  <a:cubicBezTo>
                    <a:pt x="340174" y="0"/>
                    <a:pt x="0" y="168870"/>
                    <a:pt x="0" y="377182"/>
                  </a:cubicBezTo>
                  <a:cubicBezTo>
                    <a:pt x="0" y="585493"/>
                    <a:pt x="340174" y="754363"/>
                    <a:pt x="759801" y="754363"/>
                  </a:cubicBezTo>
                  <a:cubicBezTo>
                    <a:pt x="1179427" y="754363"/>
                    <a:pt x="1519602" y="585493"/>
                    <a:pt x="1519602" y="377182"/>
                  </a:cubicBezTo>
                  <a:cubicBezTo>
                    <a:pt x="1519602" y="168870"/>
                    <a:pt x="1179427" y="0"/>
                    <a:pt x="759801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42463" y="32622"/>
              <a:ext cx="1234677" cy="65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899900" y="4012729"/>
            <a:ext cx="5511800" cy="5560955"/>
            <a:chOff x="0" y="0"/>
            <a:chExt cx="1147900" cy="115813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47900" cy="1158137"/>
            </a:xfrm>
            <a:custGeom>
              <a:avLst/>
              <a:gdLst/>
              <a:ahLst/>
              <a:cxnLst/>
              <a:rect r="r" b="b" t="t" l="l"/>
              <a:pathLst>
                <a:path h="1158137" w="1147900">
                  <a:moveTo>
                    <a:pt x="0" y="0"/>
                  </a:moveTo>
                  <a:lnTo>
                    <a:pt x="1147900" y="0"/>
                  </a:lnTo>
                  <a:lnTo>
                    <a:pt x="1147900" y="1158137"/>
                  </a:lnTo>
                  <a:lnTo>
                    <a:pt x="0" y="115813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147900" cy="11962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28158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문제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이슈사항 및 해결방안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310854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ISSUES &amp; SOLUTIONS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276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결과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839410" y="2954721"/>
            <a:ext cx="1632779" cy="9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85"/>
              </a:lnSpc>
              <a:spcBef>
                <a:spcPct val="0"/>
              </a:spcBef>
            </a:pPr>
            <a:r>
              <a:rPr lang="en-US" sz="5417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해결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92304" y="4322056"/>
            <a:ext cx="5395796" cy="136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3. HW 조립 과정이 길고 지연/재검사 가능성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544913" y="4337209"/>
            <a:ext cx="5165425" cy="13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하드웨어 프로토타입이 모델 통합을 </a:t>
            </a:r>
            <a:r>
              <a:rPr lang="en-US" b="true" sz="32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지연시킬 수 있음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076919" y="4327684"/>
            <a:ext cx="5182381" cy="3474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1"/>
              </a:lnSpc>
            </a:pPr>
            <a:r>
              <a:rPr lang="en-US" sz="31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칩 없는 첫 번째 프로토타입 제작, 잡음 오디오 녹음용; Data Collection 후 HW 팀에 전달, SW 팀은 모델과 학습 작업 진행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700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30372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014804" y="1121267"/>
            <a:ext cx="2525890" cy="1278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목차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38879" y="1770212"/>
            <a:ext cx="3000466" cy="52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LIST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41195" y="2978539"/>
            <a:ext cx="6401248" cy="3577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진행상황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이슈사항 및 해결방안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향후 일정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13764" y="2978539"/>
            <a:ext cx="5654079" cy="5406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수행 배경 및 목표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전체 시스템 구조도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문제정의 및 예상  성능지표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Use Case 다이어그램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다이어그램1 - real-time use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다이어그램2 - 준비 단계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77749" y="2978539"/>
            <a:ext cx="1136015" cy="5406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  <a:p>
            <a:pPr algn="ctr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-</a:t>
            </a:r>
          </a:p>
          <a:p>
            <a:pPr algn="ctr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-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05180" y="2978539"/>
            <a:ext cx="1136015" cy="3577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07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08 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157522" y="2536789"/>
            <a:ext cx="6713109" cy="6721511"/>
          </a:xfrm>
          <a:custGeom>
            <a:avLst/>
            <a:gdLst/>
            <a:ahLst/>
            <a:cxnLst/>
            <a:rect r="r" b="b" t="t" l="l"/>
            <a:pathLst>
              <a:path h="6721511" w="6713109">
                <a:moveTo>
                  <a:pt x="0" y="0"/>
                </a:moveTo>
                <a:lnTo>
                  <a:pt x="6713109" y="0"/>
                </a:lnTo>
                <a:lnTo>
                  <a:pt x="6713109" y="6721511"/>
                </a:lnTo>
                <a:lnTo>
                  <a:pt x="0" y="6721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향후 일정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05451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TIMELINE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6336" y="2901193"/>
            <a:ext cx="5165425" cy="66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b="true" sz="32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다음 발표 때까지: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26893" y="3636683"/>
            <a:ext cx="7355125" cy="360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-Data 수집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-Implementation of MetricGAN+ and PNnoisy</a:t>
            </a:r>
          </a:p>
          <a:p>
            <a:pPr algn="l">
              <a:lnSpc>
                <a:spcPts val="5792"/>
              </a:lnSpc>
            </a:pPr>
            <a:r>
              <a:rPr lang="en-US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-Machine Learning (PESQ, STOI 등의 성능 평가 포함)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700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30372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824304" y="2541737"/>
            <a:ext cx="9098140" cy="1503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THANK YOU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70446" y="4501780"/>
            <a:ext cx="14537608" cy="448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감사합니다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수행 배경 및 목표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10934" y="1737173"/>
            <a:ext cx="524836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BACKGROUND &amp; GOAL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393272" y="4074400"/>
            <a:ext cx="3417703" cy="899973"/>
            <a:chOff x="0" y="0"/>
            <a:chExt cx="900136" cy="2370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00136" cy="237030"/>
            </a:xfrm>
            <a:custGeom>
              <a:avLst/>
              <a:gdLst/>
              <a:ahLst/>
              <a:cxnLst/>
              <a:rect r="r" b="b" t="t" l="l"/>
              <a:pathLst>
                <a:path h="237030" w="900136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567909" y="3869068"/>
            <a:ext cx="3068429" cy="92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08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WHY?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393272" y="6890993"/>
            <a:ext cx="3417703" cy="899973"/>
            <a:chOff x="0" y="0"/>
            <a:chExt cx="900136" cy="23703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0136" cy="237030"/>
            </a:xfrm>
            <a:custGeom>
              <a:avLst/>
              <a:gdLst/>
              <a:ahLst/>
              <a:cxnLst/>
              <a:rect r="r" b="b" t="t" l="l"/>
              <a:pathLst>
                <a:path h="237030" w="900136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492420" y="6687756"/>
            <a:ext cx="3417703" cy="92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08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GOAL?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810975" y="3220607"/>
            <a:ext cx="11448325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청각 장애 → 사회적 고립, 우울증, 인지 능력 저하 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810975" y="4035183"/>
            <a:ext cx="11448325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청력 손실 - 전 세게적으로 4번째로 흔한 장애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810975" y="4851665"/>
            <a:ext cx="11448325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인공 와우 - 효과적이나 비용이 많고 수술 위험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10124" y="6309424"/>
            <a:ext cx="11448325" cy="2397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간이 보청기 회로 설계</a:t>
            </a:r>
          </a:p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신경망 모델 훈련 및 테스트</a:t>
            </a:r>
          </a:p>
          <a:p>
            <a:pPr algn="l" marL="777243" indent="-388622" lvl="1">
              <a:lnSpc>
                <a:spcPts val="6516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장치 내 배포 및 실시간 사용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77350" y="3384217"/>
            <a:ext cx="17933299" cy="4864407"/>
          </a:xfrm>
          <a:custGeom>
            <a:avLst/>
            <a:gdLst/>
            <a:ahLst/>
            <a:cxnLst/>
            <a:rect r="r" b="b" t="t" l="l"/>
            <a:pathLst>
              <a:path h="4864407" w="17933299">
                <a:moveTo>
                  <a:pt x="0" y="0"/>
                </a:moveTo>
                <a:lnTo>
                  <a:pt x="17933300" y="0"/>
                </a:lnTo>
                <a:lnTo>
                  <a:pt x="17933300" y="4864408"/>
                </a:lnTo>
                <a:lnTo>
                  <a:pt x="0" y="48644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전체 시스템 구조도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34554" y="1792569"/>
            <a:ext cx="597714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SYSTEM ARCHITECTURE 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0" y="3187999"/>
            <a:ext cx="18288000" cy="5199211"/>
            <a:chOff x="0" y="0"/>
            <a:chExt cx="4816593" cy="13693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16592" cy="1369340"/>
            </a:xfrm>
            <a:custGeom>
              <a:avLst/>
              <a:gdLst/>
              <a:ahLst/>
              <a:cxnLst/>
              <a:rect r="r" b="b" t="t" l="l"/>
              <a:pathLst>
                <a:path h="136934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69340"/>
                  </a:lnTo>
                  <a:lnTo>
                    <a:pt x="0" y="13693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16593" cy="14074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477256" y="2829330"/>
            <a:ext cx="13100553" cy="1502724"/>
            <a:chOff x="0" y="0"/>
            <a:chExt cx="2781391" cy="3190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1391" cy="319045"/>
            </a:xfrm>
            <a:custGeom>
              <a:avLst/>
              <a:gdLst/>
              <a:ahLst/>
              <a:cxnLst/>
              <a:rect r="r" b="b" t="t" l="l"/>
              <a:pathLst>
                <a:path h="319045" w="2781391">
                  <a:moveTo>
                    <a:pt x="2578191" y="0"/>
                  </a:moveTo>
                  <a:cubicBezTo>
                    <a:pt x="2690415" y="0"/>
                    <a:pt x="2781391" y="71421"/>
                    <a:pt x="2781391" y="159522"/>
                  </a:cubicBezTo>
                  <a:cubicBezTo>
                    <a:pt x="2781391" y="247624"/>
                    <a:pt x="2690415" y="319045"/>
                    <a:pt x="2578191" y="319045"/>
                  </a:cubicBezTo>
                  <a:lnTo>
                    <a:pt x="203200" y="319045"/>
                  </a:lnTo>
                  <a:cubicBezTo>
                    <a:pt x="90976" y="319045"/>
                    <a:pt x="0" y="247624"/>
                    <a:pt x="0" y="159522"/>
                  </a:cubicBezTo>
                  <a:cubicBezTo>
                    <a:pt x="0" y="7142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0EAE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781391" cy="357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52134" y="2685561"/>
            <a:ext cx="2724016" cy="1790261"/>
            <a:chOff x="0" y="0"/>
            <a:chExt cx="949750" cy="62418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49750" cy="624189"/>
            </a:xfrm>
            <a:custGeom>
              <a:avLst/>
              <a:gdLst/>
              <a:ahLst/>
              <a:cxnLst/>
              <a:rect r="r" b="b" t="t" l="l"/>
              <a:pathLst>
                <a:path h="624189" w="949750">
                  <a:moveTo>
                    <a:pt x="474875" y="0"/>
                  </a:moveTo>
                  <a:cubicBezTo>
                    <a:pt x="212609" y="0"/>
                    <a:pt x="0" y="139729"/>
                    <a:pt x="0" y="312094"/>
                  </a:cubicBezTo>
                  <a:cubicBezTo>
                    <a:pt x="0" y="484459"/>
                    <a:pt x="212609" y="624189"/>
                    <a:pt x="474875" y="624189"/>
                  </a:cubicBezTo>
                  <a:cubicBezTo>
                    <a:pt x="737141" y="624189"/>
                    <a:pt x="949750" y="484459"/>
                    <a:pt x="949750" y="312094"/>
                  </a:cubicBezTo>
                  <a:cubicBezTo>
                    <a:pt x="949750" y="139729"/>
                    <a:pt x="737141" y="0"/>
                    <a:pt x="474875" y="0"/>
                  </a:cubicBezTo>
                  <a:close/>
                </a:path>
              </a:pathLst>
            </a:custGeom>
            <a:solidFill>
              <a:srgbClr val="7F90D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89039" y="20418"/>
              <a:ext cx="771672" cy="5452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743917" y="4743503"/>
            <a:ext cx="5667783" cy="4830180"/>
          </a:xfrm>
          <a:custGeom>
            <a:avLst/>
            <a:gdLst/>
            <a:ahLst/>
            <a:cxnLst/>
            <a:rect r="r" b="b" t="t" l="l"/>
            <a:pathLst>
              <a:path h="4830180" w="5667783">
                <a:moveTo>
                  <a:pt x="0" y="0"/>
                </a:moveTo>
                <a:lnTo>
                  <a:pt x="5667783" y="0"/>
                </a:lnTo>
                <a:lnTo>
                  <a:pt x="5667783" y="4830180"/>
                </a:lnTo>
                <a:lnTo>
                  <a:pt x="0" y="4830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55651" y="1143599"/>
            <a:ext cx="1192902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문제정의 및 예상 성능지표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395222" y="1297511"/>
            <a:ext cx="3228468" cy="105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PROBLEM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DEFINITION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87149" y="3314625"/>
            <a:ext cx="4253985" cy="532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PROBLEM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976150" y="2765543"/>
            <a:ext cx="11448325" cy="1439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3"/>
              </a:lnSpc>
            </a:pPr>
            <a:r>
              <a:rPr lang="en-US" sz="3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입력 신호 증폭 → 전자 회로 고유의 잡음 → </a:t>
            </a:r>
          </a:p>
          <a:p>
            <a:pPr algn="l">
              <a:lnSpc>
                <a:spcPts val="5973"/>
              </a:lnSpc>
            </a:pPr>
            <a:r>
              <a:rPr lang="en-US" sz="3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출력 신호에 불필요한 성분 포함 → 청취 음질 저하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875196" y="5831924"/>
            <a:ext cx="9651276" cy="3646589"/>
            <a:chOff x="0" y="0"/>
            <a:chExt cx="2541900" cy="9604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541900" cy="960418"/>
            </a:xfrm>
            <a:custGeom>
              <a:avLst/>
              <a:gdLst/>
              <a:ahLst/>
              <a:cxnLst/>
              <a:rect r="r" b="b" t="t" l="l"/>
              <a:pathLst>
                <a:path h="960418" w="2541900">
                  <a:moveTo>
                    <a:pt x="0" y="0"/>
                  </a:moveTo>
                  <a:lnTo>
                    <a:pt x="2541900" y="0"/>
                  </a:lnTo>
                  <a:lnTo>
                    <a:pt x="2541900" y="960418"/>
                  </a:lnTo>
                  <a:lnTo>
                    <a:pt x="0" y="9604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541900" cy="9985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688169" y="4669211"/>
            <a:ext cx="5779278" cy="4875976"/>
            <a:chOff x="0" y="0"/>
            <a:chExt cx="1522114" cy="128420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22114" cy="1284208"/>
            </a:xfrm>
            <a:custGeom>
              <a:avLst/>
              <a:gdLst/>
              <a:ahLst/>
              <a:cxnLst/>
              <a:rect r="r" b="b" t="t" l="l"/>
              <a:pathLst>
                <a:path h="1284208" w="1522114">
                  <a:moveTo>
                    <a:pt x="0" y="0"/>
                  </a:moveTo>
                  <a:lnTo>
                    <a:pt x="1522114" y="0"/>
                  </a:lnTo>
                  <a:lnTo>
                    <a:pt x="1522114" y="1284208"/>
                  </a:lnTo>
                  <a:lnTo>
                    <a:pt x="0" y="12842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522114" cy="13223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28700" y="5831924"/>
            <a:ext cx="1848255" cy="3646589"/>
            <a:chOff x="0" y="0"/>
            <a:chExt cx="644409" cy="127141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44409" cy="1271412"/>
            </a:xfrm>
            <a:custGeom>
              <a:avLst/>
              <a:gdLst/>
              <a:ahLst/>
              <a:cxnLst/>
              <a:rect r="r" b="b" t="t" l="l"/>
              <a:pathLst>
                <a:path h="1271412" w="644409">
                  <a:moveTo>
                    <a:pt x="322204" y="0"/>
                  </a:moveTo>
                  <a:cubicBezTo>
                    <a:pt x="144256" y="0"/>
                    <a:pt x="0" y="284615"/>
                    <a:pt x="0" y="635706"/>
                  </a:cubicBezTo>
                  <a:cubicBezTo>
                    <a:pt x="0" y="986796"/>
                    <a:pt x="144256" y="1271412"/>
                    <a:pt x="322204" y="1271412"/>
                  </a:cubicBezTo>
                  <a:cubicBezTo>
                    <a:pt x="500153" y="1271412"/>
                    <a:pt x="644409" y="986796"/>
                    <a:pt x="644409" y="635706"/>
                  </a:cubicBezTo>
                  <a:cubicBezTo>
                    <a:pt x="644409" y="284615"/>
                    <a:pt x="500153" y="0"/>
                    <a:pt x="322204" y="0"/>
                  </a:cubicBezTo>
                  <a:close/>
                </a:path>
              </a:pathLst>
            </a:custGeom>
            <a:solidFill>
              <a:srgbClr val="7F90D4">
                <a:alpha val="74902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60413" y="81095"/>
              <a:ext cx="523582" cy="10711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451948" y="6118772"/>
            <a:ext cx="846496" cy="2996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3"/>
              </a:lnSpc>
            </a:pPr>
            <a:r>
              <a:rPr lang="en-US" sz="4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성능 지표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326891" y="4621586"/>
            <a:ext cx="5933238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GAN을 통한 잡음 억제, 유용한 신호 보존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실시간 (&lt;10ms), 소형 모델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2876955" y="4570000"/>
            <a:ext cx="2449936" cy="899973"/>
            <a:chOff x="0" y="0"/>
            <a:chExt cx="645251" cy="23703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45251" cy="237030"/>
            </a:xfrm>
            <a:custGeom>
              <a:avLst/>
              <a:gdLst/>
              <a:ahLst/>
              <a:cxnLst/>
              <a:rect r="r" b="b" t="t" l="l"/>
              <a:pathLst>
                <a:path h="237030" w="645251">
                  <a:moveTo>
                    <a:pt x="47401" y="0"/>
                  </a:moveTo>
                  <a:lnTo>
                    <a:pt x="597850" y="0"/>
                  </a:lnTo>
                  <a:cubicBezTo>
                    <a:pt x="610421" y="0"/>
                    <a:pt x="622478" y="4994"/>
                    <a:pt x="631367" y="13883"/>
                  </a:cubicBezTo>
                  <a:cubicBezTo>
                    <a:pt x="640257" y="22773"/>
                    <a:pt x="645251" y="34829"/>
                    <a:pt x="645251" y="47401"/>
                  </a:cubicBezTo>
                  <a:lnTo>
                    <a:pt x="645251" y="189629"/>
                  </a:lnTo>
                  <a:cubicBezTo>
                    <a:pt x="645251" y="202201"/>
                    <a:pt x="640257" y="214257"/>
                    <a:pt x="631367" y="223147"/>
                  </a:cubicBezTo>
                  <a:cubicBezTo>
                    <a:pt x="622478" y="232036"/>
                    <a:pt x="610421" y="237030"/>
                    <a:pt x="597850" y="237030"/>
                  </a:cubicBezTo>
                  <a:lnTo>
                    <a:pt x="47401" y="237030"/>
                  </a:lnTo>
                  <a:cubicBezTo>
                    <a:pt x="34829" y="237030"/>
                    <a:pt x="22773" y="232036"/>
                    <a:pt x="13883" y="223147"/>
                  </a:cubicBezTo>
                  <a:cubicBezTo>
                    <a:pt x="4994" y="214257"/>
                    <a:pt x="0" y="202201"/>
                    <a:pt x="0" y="189629"/>
                  </a:cubicBezTo>
                  <a:lnTo>
                    <a:pt x="0" y="47401"/>
                  </a:lnTo>
                  <a:cubicBezTo>
                    <a:pt x="0" y="34829"/>
                    <a:pt x="4994" y="22773"/>
                    <a:pt x="13883" y="13883"/>
                  </a:cubicBezTo>
                  <a:cubicBezTo>
                    <a:pt x="22773" y="4994"/>
                    <a:pt x="34829" y="0"/>
                    <a:pt x="47401" y="0"/>
                  </a:cubicBezTo>
                  <a:close/>
                </a:path>
              </a:pathLst>
            </a:custGeom>
            <a:solidFill>
              <a:srgbClr val="F0EAEB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645251" cy="275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3519138" y="4485348"/>
            <a:ext cx="5025414" cy="85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40"/>
              </a:lnSpc>
            </a:pPr>
            <a:r>
              <a:rPr lang="en-US" sz="40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해결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938327" y="5812874"/>
            <a:ext cx="11448325" cy="687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3"/>
              </a:lnSpc>
            </a:pPr>
            <a:r>
              <a:rPr lang="en-US" sz="3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-PESQ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561131" y="5936065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(Perceptual Evaluation of Speech Quality)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496003" y="6547821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Score Range: approx. ~0.5 - ~4.5 (높을수록 좋음)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129483" y="7036386"/>
            <a:ext cx="11448325" cy="687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3"/>
              </a:lnSpc>
            </a:pPr>
            <a:r>
              <a:rPr lang="en-US" sz="3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-STOI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561131" y="7166653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(Short-Time Objective Intelligibility)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419837" y="7676083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Score Range: approx. 0~1 ( 1에 가까울수록 명확함)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946897" y="8069399"/>
            <a:ext cx="11448325" cy="687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3"/>
              </a:lnSpc>
            </a:pPr>
            <a:r>
              <a:rPr lang="en-US" sz="3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-PSNR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4561131" y="8212274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(Peak Signal-to-Noise Ration)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3129483" y="8769735"/>
            <a:ext cx="11448325" cy="48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3"/>
              </a:lnSpc>
            </a:pPr>
            <a:r>
              <a:rPr lang="en-US" sz="23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PSNR 값이 높을수록 복원된 신호가 원본에 더 가까움.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513288" y="2956993"/>
            <a:ext cx="6925134" cy="6053794"/>
            <a:chOff x="0" y="0"/>
            <a:chExt cx="1823904" cy="15944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23904" cy="1594415"/>
            </a:xfrm>
            <a:custGeom>
              <a:avLst/>
              <a:gdLst/>
              <a:ahLst/>
              <a:cxnLst/>
              <a:rect r="r" b="b" t="t" l="l"/>
              <a:pathLst>
                <a:path h="1594415" w="1823904">
                  <a:moveTo>
                    <a:pt x="0" y="0"/>
                  </a:moveTo>
                  <a:lnTo>
                    <a:pt x="1823904" y="0"/>
                  </a:lnTo>
                  <a:lnTo>
                    <a:pt x="1823904" y="1594415"/>
                  </a:lnTo>
                  <a:lnTo>
                    <a:pt x="0" y="1594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23904" cy="1632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93870" y="5667468"/>
            <a:ext cx="762000" cy="7620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4D62B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014804" y="3030832"/>
            <a:ext cx="5922103" cy="5906116"/>
          </a:xfrm>
          <a:custGeom>
            <a:avLst/>
            <a:gdLst/>
            <a:ahLst/>
            <a:cxnLst/>
            <a:rect r="r" b="b" t="t" l="l"/>
            <a:pathLst>
              <a:path h="5906116" w="5922103">
                <a:moveTo>
                  <a:pt x="0" y="0"/>
                </a:moveTo>
                <a:lnTo>
                  <a:pt x="5922103" y="0"/>
                </a:lnTo>
                <a:lnTo>
                  <a:pt x="5922103" y="5906116"/>
                </a:lnTo>
                <a:lnTo>
                  <a:pt x="0" y="59061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7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668481" y="4014455"/>
            <a:ext cx="7433657" cy="4068025"/>
          </a:xfrm>
          <a:custGeom>
            <a:avLst/>
            <a:gdLst/>
            <a:ahLst/>
            <a:cxnLst/>
            <a:rect r="r" b="b" t="t" l="l"/>
            <a:pathLst>
              <a:path h="4068025" w="7433657">
                <a:moveTo>
                  <a:pt x="0" y="0"/>
                </a:moveTo>
                <a:lnTo>
                  <a:pt x="7433657" y="0"/>
                </a:lnTo>
                <a:lnTo>
                  <a:pt x="7433657" y="4068025"/>
                </a:lnTo>
                <a:lnTo>
                  <a:pt x="0" y="40680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60271" y="1792569"/>
            <a:ext cx="524836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OVERVIEW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42617" y="8769097"/>
            <a:ext cx="466647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Real-Time usage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42583" y="8668469"/>
            <a:ext cx="611169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Preparation Phase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511318" y="2956993"/>
            <a:ext cx="7747982" cy="5930551"/>
            <a:chOff x="0" y="0"/>
            <a:chExt cx="2040621" cy="156195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40621" cy="1561956"/>
            </a:xfrm>
            <a:custGeom>
              <a:avLst/>
              <a:gdLst/>
              <a:ahLst/>
              <a:cxnLst/>
              <a:rect r="r" b="b" t="t" l="l"/>
              <a:pathLst>
                <a:path h="1561956" w="2040621">
                  <a:moveTo>
                    <a:pt x="0" y="0"/>
                  </a:moveTo>
                  <a:lnTo>
                    <a:pt x="2040621" y="0"/>
                  </a:lnTo>
                  <a:lnTo>
                    <a:pt x="2040621" y="1561956"/>
                  </a:lnTo>
                  <a:lnTo>
                    <a:pt x="0" y="15619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040621" cy="1600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1341014" y="2878176"/>
            <a:ext cx="5906116" cy="5906116"/>
          </a:xfrm>
          <a:custGeom>
            <a:avLst/>
            <a:gdLst/>
            <a:ahLst/>
            <a:cxnLst/>
            <a:rect r="r" b="b" t="t" l="l"/>
            <a:pathLst>
              <a:path h="5906116" w="5906116">
                <a:moveTo>
                  <a:pt x="0" y="0"/>
                </a:moveTo>
                <a:lnTo>
                  <a:pt x="5906116" y="0"/>
                </a:lnTo>
                <a:lnTo>
                  <a:pt x="5906116" y="5906115"/>
                </a:lnTo>
                <a:lnTo>
                  <a:pt x="0" y="59061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294072" y="3192673"/>
            <a:ext cx="2523165" cy="862973"/>
            <a:chOff x="0" y="0"/>
            <a:chExt cx="664537" cy="2272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4537" cy="227285"/>
            </a:xfrm>
            <a:custGeom>
              <a:avLst/>
              <a:gdLst/>
              <a:ahLst/>
              <a:cxnLst/>
              <a:rect r="r" b="b" t="t" l="l"/>
              <a:pathLst>
                <a:path h="227285" w="664537">
                  <a:moveTo>
                    <a:pt x="0" y="0"/>
                  </a:moveTo>
                  <a:lnTo>
                    <a:pt x="664537" y="0"/>
                  </a:lnTo>
                  <a:lnTo>
                    <a:pt x="664537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64537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88621" y="1794323"/>
            <a:ext cx="524836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POWER ON/OFF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4198" y="5887805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34198" y="777261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9262" y="2784183"/>
            <a:ext cx="4627768" cy="8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UC0 - Power On/Off Device</a:t>
            </a:r>
          </a:p>
          <a:p>
            <a:pPr algn="l">
              <a:lnSpc>
                <a:spcPts val="369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89262" y="3389210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4030135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is available and functional.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Battery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is charged/device is connected to a power source.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39987" y="5011337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 rotates potentiometer to switch ON/OFF.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verifies power state (confirms the action (LED))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339987" y="6135455"/>
            <a:ext cx="9954085" cy="1524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battery is low → device fails to power ON </a:t>
            </a:r>
          </a:p>
          <a:p>
            <a:pPr algn="l">
              <a:lnSpc>
                <a:spcPts val="3013"/>
              </a:lnSpc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and notifies user (LED).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</a:t>
            </a: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potentiometer is faulty → </a:t>
            </a:r>
          </a:p>
          <a:p>
            <a:pPr algn="l">
              <a:lnSpc>
                <a:spcPts val="3013"/>
              </a:lnSpc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device does not respond; requires maintenance.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339987" y="8022166"/>
            <a:ext cx="9954085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powered ON → device is ready for audio capture.</a:t>
            </a:r>
          </a:p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If powered OFF → device stops all functions.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745223" y="8669991"/>
            <a:ext cx="466647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Real-Time usage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41014" y="2878176"/>
            <a:ext cx="5906116" cy="5906116"/>
          </a:xfrm>
          <a:custGeom>
            <a:avLst/>
            <a:gdLst/>
            <a:ahLst/>
            <a:cxnLst/>
            <a:rect r="r" b="b" t="t" l="l"/>
            <a:pathLst>
              <a:path h="5906116" w="5906116">
                <a:moveTo>
                  <a:pt x="0" y="0"/>
                </a:moveTo>
                <a:lnTo>
                  <a:pt x="5906116" y="0"/>
                </a:lnTo>
                <a:lnTo>
                  <a:pt x="5906116" y="5906115"/>
                </a:lnTo>
                <a:lnTo>
                  <a:pt x="0" y="5906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31964" y="1792569"/>
            <a:ext cx="5248366" cy="52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ADJUST VOLUME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34198" y="7553115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4763899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34198" y="8129735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89262" y="2784183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UC1 - Adjust Volume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689262" y="3389210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1493414" y="3030576"/>
            <a:ext cx="5906116" cy="5906116"/>
          </a:xfrm>
          <a:custGeom>
            <a:avLst/>
            <a:gdLst/>
            <a:ahLst/>
            <a:cxnLst/>
            <a:rect r="r" b="b" t="t" l="l"/>
            <a:pathLst>
              <a:path h="5906116" w="5906116">
                <a:moveTo>
                  <a:pt x="0" y="0"/>
                </a:moveTo>
                <a:lnTo>
                  <a:pt x="5906116" y="0"/>
                </a:lnTo>
                <a:lnTo>
                  <a:pt x="5906116" y="5906115"/>
                </a:lnTo>
                <a:lnTo>
                  <a:pt x="0" y="5906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339987" y="7856811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Potentiometer malfunction → volume remains unchanged.</a:t>
            </a:r>
          </a:p>
          <a:p>
            <a:pPr algn="l">
              <a:lnSpc>
                <a:spcPts val="3013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4339987" y="5068699"/>
            <a:ext cx="9954085" cy="2667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 rotates the potentiometer to increase or decrease                    volume.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reads the potentiometer value and adjusts                                             the output gain accordingly.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The clean audio signal (already noise-reduced                                               and amplified) is updated in real time.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User hears the clean audio at the chosen volume level.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39987" y="3839847"/>
            <a:ext cx="9954085" cy="11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is powered ON (UC0).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Audio has been processed (amplified + noise-reduced).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Potentiometer is functional.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39987" y="8436271"/>
            <a:ext cx="9954085" cy="381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Amplified clean audio is delivered at the chosen volume level.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4640655" y="7954424"/>
            <a:ext cx="2523165" cy="862973"/>
            <a:chOff x="0" y="0"/>
            <a:chExt cx="664537" cy="2272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64537" cy="227285"/>
            </a:xfrm>
            <a:custGeom>
              <a:avLst/>
              <a:gdLst/>
              <a:ahLst/>
              <a:cxnLst/>
              <a:rect r="r" b="b" t="t" l="l"/>
              <a:pathLst>
                <a:path h="227285" w="664537">
                  <a:moveTo>
                    <a:pt x="0" y="0"/>
                  </a:moveTo>
                  <a:lnTo>
                    <a:pt x="664537" y="0"/>
                  </a:lnTo>
                  <a:lnTo>
                    <a:pt x="664537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664537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745223" y="8669991"/>
            <a:ext cx="466647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Real-Time usage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90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355"/>
            <a:ext cx="18288000" cy="10281645"/>
          </a:xfrm>
          <a:custGeom>
            <a:avLst/>
            <a:gdLst/>
            <a:ahLst/>
            <a:cxnLst/>
            <a:rect r="r" b="b" t="t" l="l"/>
            <a:pathLst>
              <a:path h="10281645" w="18288000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6300" y="747428"/>
            <a:ext cx="16535400" cy="8826256"/>
            <a:chOff x="0" y="0"/>
            <a:chExt cx="4355002" cy="23246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002" cy="2324611"/>
            </a:xfrm>
            <a:custGeom>
              <a:avLst/>
              <a:gdLst/>
              <a:ahLst/>
              <a:cxnLst/>
              <a:rect r="r" b="b" t="t" l="l"/>
              <a:pathLst>
                <a:path h="2324611" w="4355002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875196" y="2427251"/>
            <a:ext cx="14537608" cy="0"/>
          </a:xfrm>
          <a:prstGeom prst="line">
            <a:avLst/>
          </a:prstGeom>
          <a:ln cap="flat" w="9525">
            <a:solidFill>
              <a:srgbClr val="7F90D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75382" y="1143648"/>
            <a:ext cx="2525890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55651" y="1143599"/>
            <a:ext cx="10676439" cy="127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Use Case 다이어그램1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88621" y="1370460"/>
            <a:ext cx="5248366" cy="105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6"/>
              </a:lnSpc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CAPTURE </a:t>
            </a:r>
          </a:p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AUDIO INPUT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390892" y="3217760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액터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34198" y="3929467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시작 조건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4198" y="6316389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대안 흐름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34198" y="4744508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기본 흐름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34198" y="7772612"/>
            <a:ext cx="2795803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종료 조건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689262" y="2784183"/>
            <a:ext cx="4627768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UC2 - Capture Audio Input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547551"/>
            <a:ext cx="3761851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유스케이스 이름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39987" y="4030135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must be powered ON.</a:t>
            </a:r>
          </a:p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Microphone is functional.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39987" y="5011337"/>
            <a:ext cx="9954085" cy="1524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Microphone receives sound waves.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Device digitizes the input into audio signal.</a:t>
            </a:r>
          </a:p>
          <a:p>
            <a:pPr algn="l" marL="474979" indent="-237490" lvl="1">
              <a:lnSpc>
                <a:spcPts val="3013"/>
              </a:lnSpc>
              <a:buAutoNum type="arabicPeriod" startAt="1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Signal is forwarded to the AI model for noise                                        reduction.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39987" y="6592614"/>
            <a:ext cx="9954085" cy="762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13"/>
              </a:lnSpc>
              <a:buFont typeface="Arial"/>
              <a:buChar char="•"/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Microphone damaged or blocked → </a:t>
            </a:r>
          </a:p>
          <a:p>
            <a:pPr algn="l">
              <a:lnSpc>
                <a:spcPts val="3013"/>
              </a:lnSpc>
            </a:pPr>
            <a:r>
              <a:rPr lang="en-US" sz="21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no input captured; requires maintenance.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1341014" y="2878176"/>
            <a:ext cx="5906116" cy="5906116"/>
          </a:xfrm>
          <a:custGeom>
            <a:avLst/>
            <a:gdLst/>
            <a:ahLst/>
            <a:cxnLst/>
            <a:rect r="r" b="b" t="t" l="l"/>
            <a:pathLst>
              <a:path h="5906116" w="5906116">
                <a:moveTo>
                  <a:pt x="0" y="0"/>
                </a:moveTo>
                <a:lnTo>
                  <a:pt x="5906116" y="0"/>
                </a:lnTo>
                <a:lnTo>
                  <a:pt x="5906116" y="5906115"/>
                </a:lnTo>
                <a:lnTo>
                  <a:pt x="0" y="59061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4339987" y="8022166"/>
            <a:ext cx="9954085" cy="76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91" indent="-237495" lvl="1">
              <a:lnSpc>
                <a:spcPts val="3014"/>
              </a:lnSpc>
              <a:buFont typeface="Arial"/>
              <a:buChar char="•"/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Raw audio signal is captured and ready for noise reduction </a:t>
            </a:r>
          </a:p>
          <a:p>
            <a:pPr algn="l">
              <a:lnSpc>
                <a:spcPts val="3014"/>
              </a:lnSpc>
            </a:pPr>
            <a:r>
              <a:rPr lang="en-US" sz="22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and amplification.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689262" y="3389210"/>
            <a:ext cx="8857490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5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System (User indirectly triggers by turning device ON)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294072" y="4418671"/>
            <a:ext cx="2523165" cy="862973"/>
            <a:chOff x="0" y="0"/>
            <a:chExt cx="664537" cy="2272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64537" cy="227285"/>
            </a:xfrm>
            <a:custGeom>
              <a:avLst/>
              <a:gdLst/>
              <a:ahLst/>
              <a:cxnLst/>
              <a:rect r="r" b="b" t="t" l="l"/>
              <a:pathLst>
                <a:path h="227285" w="664537">
                  <a:moveTo>
                    <a:pt x="0" y="0"/>
                  </a:moveTo>
                  <a:lnTo>
                    <a:pt x="664537" y="0"/>
                  </a:lnTo>
                  <a:lnTo>
                    <a:pt x="664537" y="227285"/>
                  </a:lnTo>
                  <a:lnTo>
                    <a:pt x="0" y="227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664537" cy="2653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745223" y="8669991"/>
            <a:ext cx="4666477" cy="7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Real-Time usage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DAGy1O5HcEA</dc:identifier>
  <dcterms:modified xsi:type="dcterms:W3CDTF">2011-08-01T06:04:30Z</dcterms:modified>
  <cp:revision>1</cp:revision>
  <dc:title>파스텔 블루 심플한 팀 프로젝트 발표 프레젠테이션</dc:title>
</cp:coreProperties>
</file>

<file path=docProps/thumbnail.jpeg>
</file>